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BCCC2">
              <a:alpha val="17000"/>
            </a:srgbClr>
          </a:solidFill>
        </a:fill>
      </a:tcStyle>
    </a:band2H>
    <a:firstCol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4DAE0"/>
          </a:solidFill>
        </a:fill>
      </a:tcStyle>
    </a:wholeTbl>
    <a:band2H>
      <a:tcTxStyle b="def" i="def"/>
      <a:tcStyle>
        <a:tcBdr/>
        <a:fill>
          <a:solidFill>
            <a:srgbClr val="EBEDF0"/>
          </a:solidFill>
        </a:fill>
      </a:tcStyle>
    </a:band2H>
    <a:firstCol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DE0D3"/>
          </a:solidFill>
        </a:fill>
      </a:tcStyle>
    </a:wholeTbl>
    <a:band2H>
      <a:tcTxStyle b="def" i="def"/>
      <a:tcStyle>
        <a:tcBdr/>
        <a:fill>
          <a:solidFill>
            <a:srgbClr val="EFF0EA"/>
          </a:solidFill>
        </a:fill>
      </a:tcStyle>
    </a:band2H>
    <a:firstCol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8D6DD"/>
          </a:solidFill>
        </a:fill>
      </a:tcStyle>
    </a:wholeTbl>
    <a:band2H>
      <a:tcTxStyle b="def" i="def"/>
      <a:tcStyle>
        <a:tcBdr/>
        <a:fill>
          <a:solidFill>
            <a:srgbClr val="ECECEF"/>
          </a:solidFill>
        </a:fill>
      </a:tcStyle>
    </a:band2H>
    <a:firstCol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B5854"/>
        </a:fontRef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072B5B"/>
          </a:solidFill>
        </a:fill>
      </a:tcStyle>
    </a:band2H>
    <a:firstCol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B5854"/>
        </a:fontRef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72B5B"/>
          </a:solidFill>
        </a:fill>
      </a:tcStyle>
    </a:lastRow>
    <a:firstRow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0D0CF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Col>
    <a:lastRow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lastRow>
    <a:firstRow>
      <a:tcTxStyle b="on" i="off">
        <a:fontRef idx="min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pic" sz="quarter" idx="13"/>
          </p:nvPr>
        </p:nvSpPr>
        <p:spPr>
          <a:xfrm>
            <a:off x="6502400" y="4813300"/>
            <a:ext cx="5600700" cy="40513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Shape 105"/>
          <p:cNvSpPr/>
          <p:nvPr>
            <p:ph type="pic" sz="quarter" idx="14"/>
          </p:nvPr>
        </p:nvSpPr>
        <p:spPr>
          <a:xfrm>
            <a:off x="6502400" y="1079500"/>
            <a:ext cx="5600700" cy="3429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6" name="Shape 106"/>
          <p:cNvSpPr/>
          <p:nvPr>
            <p:ph type="pic" sz="half" idx="15"/>
          </p:nvPr>
        </p:nvSpPr>
        <p:spPr>
          <a:xfrm>
            <a:off x="897845" y="1079500"/>
            <a:ext cx="4978404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type="pic" sz="half" idx="13"/>
          </p:nvPr>
        </p:nvSpPr>
        <p:spPr>
          <a:xfrm>
            <a:off x="68072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5" name="Shape 115"/>
          <p:cNvSpPr/>
          <p:nvPr>
            <p:ph type="pic" sz="half" idx="14"/>
          </p:nvPr>
        </p:nvSpPr>
        <p:spPr>
          <a:xfrm>
            <a:off x="8890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6335522" y="923290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Body Level One…"/>
          <p:cNvSpPr txBox="1"/>
          <p:nvPr>
            <p:ph type="body" sz="quarter" idx="1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rgbClr val="AC6254"/>
                </a:solidFill>
              </a:defRPr>
            </a:lvl1pPr>
            <a:lvl2pPr marL="734783" indent="-353784" algn="ctr">
              <a:spcBef>
                <a:spcPts val="0"/>
              </a:spcBef>
              <a:buClrTx/>
              <a:defRPr i="1" spc="52" sz="2600">
                <a:solidFill>
                  <a:srgbClr val="AC6254"/>
                </a:solidFill>
              </a:defRPr>
            </a:lvl2pPr>
            <a:lvl3pPr marL="1115784" indent="-353784" algn="ctr">
              <a:spcBef>
                <a:spcPts val="0"/>
              </a:spcBef>
              <a:buClrTx/>
              <a:defRPr i="1" spc="52" sz="2600">
                <a:solidFill>
                  <a:srgbClr val="AC6254"/>
                </a:solidFill>
              </a:defRPr>
            </a:lvl3pPr>
            <a:lvl4pPr marL="1496784" indent="-353784" algn="ctr">
              <a:spcBef>
                <a:spcPts val="0"/>
              </a:spcBef>
              <a:buClrTx/>
              <a:defRPr i="1" spc="52" sz="2600">
                <a:solidFill>
                  <a:srgbClr val="AC6254"/>
                </a:solidFill>
              </a:defRPr>
            </a:lvl4pPr>
            <a:lvl5pPr marL="1877784" indent="-353784" algn="ctr">
              <a:spcBef>
                <a:spcPts val="0"/>
              </a:spcBef>
              <a:buClrTx/>
              <a:defRPr i="1" spc="52" sz="2600">
                <a:solidFill>
                  <a:srgbClr val="AC625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4" name="Shape 124"/>
          <p:cNvSpPr/>
          <p:nvPr>
            <p:ph type="body" sz="quarter" idx="13"/>
          </p:nvPr>
        </p:nvSpPr>
        <p:spPr>
          <a:xfrm>
            <a:off x="673100" y="5317837"/>
            <a:ext cx="11658600" cy="1057565"/>
          </a:xfrm>
          <a:prstGeom prst="rect">
            <a:avLst/>
          </a:prstGeom>
        </p:spPr>
        <p:txBody>
          <a:bodyPr anchor="b"/>
          <a:lstStyle/>
          <a:p>
            <a:pPr>
              <a:defRPr spc="0"/>
            </a:pPr>
          </a:p>
        </p:txBody>
      </p:sp>
      <p:sp>
        <p:nvSpPr>
          <p:cNvPr id="125" name="Shape 125"/>
          <p:cNvSpPr/>
          <p:nvPr>
            <p:ph type="body" sz="quarter" idx="14"/>
          </p:nvPr>
        </p:nvSpPr>
        <p:spPr>
          <a:xfrm>
            <a:off x="6113657" y="7061200"/>
            <a:ext cx="779546" cy="14097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126" name="Shape 126"/>
          <p:cNvSpPr/>
          <p:nvPr>
            <p:ph type="body" sz="quarter" idx="15"/>
          </p:nvPr>
        </p:nvSpPr>
        <p:spPr>
          <a:xfrm>
            <a:off x="6113657" y="2565400"/>
            <a:ext cx="779546" cy="14097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pic" idx="13"/>
          </p:nvPr>
        </p:nvSpPr>
        <p:spPr>
          <a:xfrm>
            <a:off x="-5649" y="0"/>
            <a:ext cx="13004808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533400" y="3479800"/>
            <a:ext cx="11938000" cy="57658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pic" sz="half" idx="13"/>
          </p:nvPr>
        </p:nvSpPr>
        <p:spPr>
          <a:xfrm>
            <a:off x="6191617" y="1082886"/>
            <a:ext cx="5880104" cy="7747001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  <a:lvl2pPr marL="734783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2pPr>
            <a:lvl3pPr marL="1115784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3pPr>
            <a:lvl4pPr marL="1496784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4pPr>
            <a:lvl5pPr marL="1877784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  <a:lvl2pPr marL="734783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2pPr>
            <a:lvl3pPr marL="1115784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3pPr>
            <a:lvl4pPr marL="1496784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4pPr>
            <a:lvl5pPr marL="1877784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Shape 77"/>
          <p:cNvSpPr/>
          <p:nvPr>
            <p:ph type="body" idx="13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pic" sz="half" idx="13"/>
          </p:nvPr>
        </p:nvSpPr>
        <p:spPr>
          <a:xfrm>
            <a:off x="6172200" y="2324087"/>
            <a:ext cx="5943600" cy="6568576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3" sz="2600">
                <a:latin typeface="Futura"/>
                <a:ea typeface="Futura"/>
                <a:cs typeface="Futura"/>
                <a:sym typeface="Futura"/>
              </a:defRPr>
            </a:lvl1pPr>
            <a:lvl2pPr marL="734783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2pPr>
            <a:lvl3pPr marL="1115784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3pPr>
            <a:lvl4pPr marL="1496784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4pPr>
            <a:lvl5pPr marL="1877784" indent="-353784" algn="ctr">
              <a:spcBef>
                <a:spcPts val="0"/>
              </a:spcBef>
              <a:buClrTx/>
              <a:defRPr cap="all" spc="233" sz="2600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Shape 88"/>
          <p:cNvSpPr/>
          <p:nvPr>
            <p:ph type="body" sz="half" idx="14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948462" y="1950720"/>
            <a:ext cx="10403841" cy="6615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cap="all" spc="28" sz="1400">
                <a:solidFill>
                  <a:srgbClr val="9A958E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kaggle.com/netflix-inc/netflix-prize-data/data" TargetMode="External"/><Relationship Id="rId3" Type="http://schemas.openxmlformats.org/officeDocument/2006/relationships/image" Target="../media/image1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825050" y="1899509"/>
            <a:ext cx="11658608" cy="3568704"/>
          </a:xfrm>
          <a:prstGeom prst="rect">
            <a:avLst/>
          </a:prstGeom>
        </p:spPr>
        <p:txBody>
          <a:bodyPr/>
          <a:lstStyle>
            <a:lvl1pPr defTabSz="578358">
              <a:defRPr cap="none" spc="0" sz="79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Netflix Recommendation System</a:t>
            </a:r>
          </a:p>
        </p:txBody>
      </p:sp>
      <p:sp>
        <p:nvSpPr>
          <p:cNvPr id="159" name="Shape 159"/>
          <p:cNvSpPr txBox="1"/>
          <p:nvPr/>
        </p:nvSpPr>
        <p:spPr>
          <a:xfrm>
            <a:off x="8606270" y="6687739"/>
            <a:ext cx="3852430" cy="1199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578358">
              <a:spcBef>
                <a:spcPts val="800"/>
              </a:spcBef>
              <a:defRPr sz="1700" u="sng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Team 1</a:t>
            </a:r>
          </a:p>
          <a:p>
            <a:pPr algn="r" defTabSz="578358">
              <a:spcBef>
                <a:spcPts val="800"/>
              </a:spcBef>
              <a:defRPr sz="17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Praneeth Reddy</a:t>
            </a:r>
          </a:p>
          <a:p>
            <a:pPr algn="r" defTabSz="578358">
              <a:spcBef>
                <a:spcPts val="800"/>
              </a:spcBef>
              <a:defRPr sz="17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Sonali Chaudhari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2072143" y="7861300"/>
            <a:ext cx="9164422" cy="520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latin typeface="Avenir Medium"/>
                <a:ea typeface="Avenir Medium"/>
                <a:cs typeface="Avenir Medium"/>
                <a:sym typeface="Avenir Medium"/>
              </a:defRPr>
            </a:lvl1pPr>
          </a:lstStyle>
          <a:p>
            <a:pPr/>
            <a:r>
              <a:t>https://github.com/reddyse/Big-Data-Engineering-Using-Scala.git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88"/>
          <p:cNvSpPr txBox="1"/>
          <p:nvPr>
            <p:ph type="title"/>
          </p:nvPr>
        </p:nvSpPr>
        <p:spPr>
          <a:xfrm>
            <a:off x="953676" y="3404799"/>
            <a:ext cx="11365364" cy="1479803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966340" y="1353410"/>
            <a:ext cx="11365364" cy="1479803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Goals Of the Project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914026" y="3046864"/>
            <a:ext cx="11658604" cy="3973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208547" indent="-208547" algn="l" defTabSz="379729">
              <a:spcBef>
                <a:spcPts val="2700"/>
              </a:spcBef>
              <a:buSzPct val="100000"/>
              <a:buChar char="•"/>
              <a:defRPr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With the help of user data and ratings, generate a relevant suggestion based on past available dataset.</a:t>
            </a:r>
          </a:p>
          <a:p>
            <a:pPr marL="208547" indent="-208547" algn="l" defTabSz="379729">
              <a:spcBef>
                <a:spcPts val="2700"/>
              </a:spcBef>
              <a:buSzPct val="100000"/>
              <a:buChar char="•"/>
              <a:defRPr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Suggesting the movie with highest predicted rating to a particular user.</a:t>
            </a:r>
          </a:p>
          <a:p>
            <a:pPr marL="208547" indent="-208547" algn="l" defTabSz="379729">
              <a:spcBef>
                <a:spcPts val="2700"/>
              </a:spcBef>
              <a:buSzPct val="100000"/>
              <a:buChar char="•"/>
              <a:defRPr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Meeting the deadline of the project.</a:t>
            </a:r>
          </a:p>
          <a:p>
            <a:pPr algn="l" defTabSz="379729">
              <a:spcBef>
                <a:spcPts val="2700"/>
              </a:spcBef>
              <a:defRPr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</a:p>
          <a:p>
            <a:pPr marL="208547" indent="-208547" algn="l" defTabSz="379729">
              <a:spcBef>
                <a:spcPts val="2700"/>
              </a:spcBef>
              <a:buSzPct val="100000"/>
              <a:buChar char="•"/>
              <a:defRPr sz="20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Get the most trending items using Twitter stream.</a:t>
            </a:r>
          </a:p>
        </p:txBody>
      </p:sp>
      <p:sp>
        <p:nvSpPr>
          <p:cNvPr id="164" name="Shape 162"/>
          <p:cNvSpPr txBox="1"/>
          <p:nvPr/>
        </p:nvSpPr>
        <p:spPr>
          <a:xfrm>
            <a:off x="1060646" y="5353910"/>
            <a:ext cx="11365364" cy="14798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93471">
              <a:defRPr b="1" sz="2840">
                <a:solidFill>
                  <a:srgbClr val="000000"/>
                </a:solidFill>
              </a:defRPr>
            </a:pPr>
            <a:r>
              <a:t>Optional</a:t>
            </a:r>
          </a:p>
          <a:p>
            <a:pPr algn="l" defTabSz="93471">
              <a:defRPr b="1" sz="2840">
                <a:solidFill>
                  <a:srgbClr val="000000"/>
                </a:solidFill>
              </a:defRPr>
            </a:pPr>
          </a:p>
          <a:p>
            <a:pPr algn="l" defTabSz="93471">
              <a:defRPr b="1" sz="2840">
                <a:solidFill>
                  <a:srgbClr val="000000"/>
                </a:solidFill>
              </a:defRPr>
            </a:pPr>
          </a:p>
          <a:p>
            <a:pPr algn="l" defTabSz="93471">
              <a:defRPr b="1" sz="2840">
                <a:solidFill>
                  <a:srgbClr val="000000"/>
                </a:solidFill>
              </a:defRPr>
            </a:pPr>
          </a:p>
          <a:p>
            <a:pPr algn="l" defTabSz="93471">
              <a:defRPr b="1" sz="2840">
                <a:solidFill>
                  <a:srgbClr val="000000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5"/>
          <p:cNvSpPr txBox="1"/>
          <p:nvPr>
            <p:ph type="title"/>
          </p:nvPr>
        </p:nvSpPr>
        <p:spPr>
          <a:xfrm>
            <a:off x="819718" y="997461"/>
            <a:ext cx="11365364" cy="1479803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Data Sources</a:t>
            </a:r>
          </a:p>
        </p:txBody>
      </p:sp>
      <p:sp>
        <p:nvSpPr>
          <p:cNvPr id="167" name="Shape 166"/>
          <p:cNvSpPr txBox="1"/>
          <p:nvPr/>
        </p:nvSpPr>
        <p:spPr>
          <a:xfrm>
            <a:off x="673095" y="2622225"/>
            <a:ext cx="11658608" cy="57023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data source we used was taken from kaggle -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https://www.kaggle.com/netflix-inc/netflix-prize-data/data</a:t>
            </a:r>
            <a:r>
              <a:t> and has about 17770 movie records.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Data Size - 1.99GB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Movie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Training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Probe dataset</a:t>
            </a:r>
          </a:p>
          <a:p>
            <a:pPr marL="400050" indent="-400050" algn="l" defTabSz="525779">
              <a:spcBef>
                <a:spcPts val="3700"/>
              </a:spcBef>
              <a:buSzPct val="145000"/>
              <a:buChar char="•"/>
              <a:defRPr sz="2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Qualifying dataset</a:t>
            </a:r>
          </a:p>
        </p:txBody>
      </p:sp>
      <p:pic>
        <p:nvPicPr>
          <p:cNvPr id="168" name="image2.png" descr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26184" y="3806399"/>
            <a:ext cx="6710775" cy="376701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69"/>
          <p:cNvSpPr txBox="1"/>
          <p:nvPr>
            <p:ph type="title"/>
          </p:nvPr>
        </p:nvSpPr>
        <p:spPr>
          <a:xfrm>
            <a:off x="966340" y="1214118"/>
            <a:ext cx="11365364" cy="1479803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Use Case(s)</a:t>
            </a:r>
          </a:p>
        </p:txBody>
      </p:sp>
      <p:sp>
        <p:nvSpPr>
          <p:cNvPr id="171" name="Shape 170"/>
          <p:cNvSpPr txBox="1"/>
          <p:nvPr/>
        </p:nvSpPr>
        <p:spPr>
          <a:xfrm>
            <a:off x="819718" y="2847352"/>
            <a:ext cx="11658607" cy="40588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346708" indent="-346708" algn="l" defTabSz="455673">
              <a:spcBef>
                <a:spcPts val="3200"/>
              </a:spcBef>
              <a:buSzPct val="145000"/>
              <a:buChar char="•"/>
              <a:defRPr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rating provided by the other users will be used to predict ratings for the movies in qualifying dataset.</a:t>
            </a:r>
          </a:p>
          <a:p>
            <a:pPr marL="346708" indent="-346708" algn="l" defTabSz="455673">
              <a:spcBef>
                <a:spcPts val="3200"/>
              </a:spcBef>
              <a:buSzPct val="145000"/>
              <a:buChar char="•"/>
              <a:defRPr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user will be recommended a movie based on the rating prediction(highest rated movie). </a:t>
            </a:r>
          </a:p>
          <a:p>
            <a:pPr marL="346708" indent="-346708" algn="l" defTabSz="455673">
              <a:spcBef>
                <a:spcPts val="3200"/>
              </a:spcBef>
              <a:buSzPct val="145000"/>
              <a:buChar char="•"/>
              <a:defRPr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The user will have a profile that will contain his list of favorites and we will be able to provide movie recommendations based on artists, past history and other related information.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2"/>
          <p:cNvSpPr txBox="1"/>
          <p:nvPr>
            <p:ph type="title"/>
          </p:nvPr>
        </p:nvSpPr>
        <p:spPr>
          <a:xfrm>
            <a:off x="966340" y="1353410"/>
            <a:ext cx="11365364" cy="1479803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Milestone</a:t>
            </a:r>
          </a:p>
        </p:txBody>
      </p:sp>
      <p:sp>
        <p:nvSpPr>
          <p:cNvPr id="174" name="Shape 173"/>
          <p:cNvSpPr txBox="1"/>
          <p:nvPr/>
        </p:nvSpPr>
        <p:spPr>
          <a:xfrm>
            <a:off x="1218750" y="3157259"/>
            <a:ext cx="11658608" cy="558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marL="320841" indent="-320841" algn="l" defTabSz="584200">
              <a:spcBef>
                <a:spcPts val="4200"/>
              </a:spcBef>
              <a:buSzPct val="100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lvl1pPr>
          </a:lstStyle>
          <a:p>
            <a:pPr/>
            <a:r>
              <a:t>Key dates - Using Agile Software Development</a:t>
            </a:r>
          </a:p>
        </p:txBody>
      </p:sp>
      <p:graphicFrame>
        <p:nvGraphicFramePr>
          <p:cNvPr id="175" name="Table"/>
          <p:cNvGraphicFramePr/>
          <p:nvPr/>
        </p:nvGraphicFramePr>
        <p:xfrm>
          <a:off x="7462018" y="4040108"/>
          <a:ext cx="3813301" cy="514095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3051465"/>
                <a:gridCol w="761834"/>
              </a:tblGrid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Clean and ready the data and Explore Apache Spark.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3/29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Explore various algorithms that can be applied for predictive analytics.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4/15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Integrating Spark and Play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4/18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Functional and load testing /self acceptance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4/23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6" name="Table"/>
          <p:cNvGraphicFramePr/>
          <p:nvPr/>
        </p:nvGraphicFramePr>
        <p:xfrm>
          <a:off x="2115317" y="4040108"/>
          <a:ext cx="3787900" cy="514095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3031139"/>
                <a:gridCol w="756759"/>
              </a:tblGrid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Explore, Write and Test Apache Kafka producers and consumers.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3/29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Exploring and implementing Play, Actor model and spark and unit tests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4/15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Integrating Spark and Play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4/18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</a:tcPr>
                </a:tc>
              </a:tr>
              <a:tr h="1285237"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Functional and load testing /self acceptance</a:t>
                      </a:r>
                    </a:p>
                  </a:txBody>
                  <a:tcPr marL="50800" marR="50800" marT="50800" marB="50800" anchor="ctr" anchorCtr="0" horzOverflow="overflow">
                    <a:lnL w="25400">
                      <a:solidFill>
                        <a:srgbClr val="5B5854"/>
                      </a:solidFill>
                      <a:miter lim="400000"/>
                    </a:lnL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2600"/>
                          </a:solidFill>
                          <a:latin typeface="Gill Sans MT"/>
                          <a:ea typeface="Gill Sans MT"/>
                          <a:cs typeface="Gill Sans MT"/>
                          <a:sym typeface="Gill Sans MT"/>
                        </a:rPr>
                        <a:t>4/23</a:t>
                      </a:r>
                    </a:p>
                  </a:txBody>
                  <a:tcPr marL="50800" marR="50800" marT="50800" marB="50800" anchor="ctr" anchorCtr="0" horzOverflow="overflow">
                    <a:lnR w="25400">
                      <a:solidFill>
                        <a:srgbClr val="5B5854"/>
                      </a:solidFill>
                      <a:miter lim="400000"/>
                    </a:lnR>
                    <a:lnT w="25400">
                      <a:solidFill>
                        <a:srgbClr val="5B5854"/>
                      </a:solidFill>
                      <a:miter lim="400000"/>
                    </a:lnT>
                    <a:lnB w="25400">
                      <a:solidFill>
                        <a:srgbClr val="5B5854"/>
                      </a:solidFill>
                      <a:miter lim="400000"/>
                    </a:lnB>
                    <a:solidFill>
                      <a:srgbClr val="ACCDC3">
                        <a:alpha val="17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6"/>
          <p:cNvSpPr txBox="1"/>
          <p:nvPr>
            <p:ph type="title"/>
          </p:nvPr>
        </p:nvSpPr>
        <p:spPr>
          <a:xfrm>
            <a:off x="966340" y="1104669"/>
            <a:ext cx="11365364" cy="1531542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Methodology</a:t>
            </a:r>
          </a:p>
        </p:txBody>
      </p:sp>
      <p:sp>
        <p:nvSpPr>
          <p:cNvPr id="179" name="Shape 177"/>
          <p:cNvSpPr txBox="1"/>
          <p:nvPr/>
        </p:nvSpPr>
        <p:spPr>
          <a:xfrm>
            <a:off x="939350" y="2803992"/>
            <a:ext cx="11658608" cy="4902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320841" indent="-320841" algn="l" defTabSz="584200">
              <a:spcBef>
                <a:spcPts val="4200"/>
              </a:spcBef>
              <a:buSzPct val="100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We will be implementing content based recommendation  system.</a:t>
            </a:r>
          </a:p>
          <a:p>
            <a:pPr marL="320841" indent="-320841" algn="l" defTabSz="584200">
              <a:spcBef>
                <a:spcPts val="4200"/>
              </a:spcBef>
              <a:buSzPct val="100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Use Avro for standardization of data.</a:t>
            </a:r>
          </a:p>
          <a:p>
            <a:pPr marL="320841" indent="-320841" algn="l" defTabSz="584200">
              <a:spcBef>
                <a:spcPts val="4200"/>
              </a:spcBef>
              <a:buSzPct val="100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Build an reactive application using Play framework and Actor Model.</a:t>
            </a:r>
          </a:p>
          <a:p>
            <a:pPr marL="320841" indent="-320841" algn="l" defTabSz="584200">
              <a:spcBef>
                <a:spcPts val="4200"/>
              </a:spcBef>
              <a:buSzPct val="100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Use of Spark and Spark Mlib to come up with the recommendations for the user.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79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2" name="image1.tif" descr="image1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798" y="2266257"/>
            <a:ext cx="11785204" cy="5221086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2"/>
          <p:cNvSpPr txBox="1"/>
          <p:nvPr>
            <p:ph type="title"/>
          </p:nvPr>
        </p:nvSpPr>
        <p:spPr>
          <a:xfrm>
            <a:off x="966340" y="1353410"/>
            <a:ext cx="11365364" cy="1479803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Scala Programming</a:t>
            </a:r>
          </a:p>
        </p:txBody>
      </p:sp>
      <p:sp>
        <p:nvSpPr>
          <p:cNvPr id="185" name="Shape 183"/>
          <p:cNvSpPr txBox="1"/>
          <p:nvPr/>
        </p:nvSpPr>
        <p:spPr>
          <a:xfrm>
            <a:off x="939350" y="4021632"/>
            <a:ext cx="11658608" cy="3530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Kafka Producers and Consumers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Play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Spark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Spark MLib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5"/>
          <p:cNvSpPr txBox="1"/>
          <p:nvPr>
            <p:ph type="title"/>
          </p:nvPr>
        </p:nvSpPr>
        <p:spPr>
          <a:xfrm>
            <a:off x="966340" y="1353410"/>
            <a:ext cx="11365364" cy="1479803"/>
          </a:xfrm>
          <a:prstGeom prst="rect">
            <a:avLst/>
          </a:prstGeom>
        </p:spPr>
        <p:txBody>
          <a:bodyPr/>
          <a:lstStyle>
            <a:lvl1pPr defTabSz="584200">
              <a:defRPr cap="none" spc="0" sz="8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Acceptance Criteria</a:t>
            </a:r>
          </a:p>
        </p:txBody>
      </p:sp>
      <p:sp>
        <p:nvSpPr>
          <p:cNvPr id="188" name="Shape 186"/>
          <p:cNvSpPr txBox="1"/>
          <p:nvPr/>
        </p:nvSpPr>
        <p:spPr>
          <a:xfrm>
            <a:off x="939350" y="4059732"/>
            <a:ext cx="11658608" cy="3454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Application should be able to handle at least 2500 requests simultaneously and the model should be scalable to add new data sources as and when required.</a:t>
            </a:r>
          </a:p>
          <a:p>
            <a:pPr marL="444500" indent="-444500" algn="l" defTabSz="584200">
              <a:spcBef>
                <a:spcPts val="4200"/>
              </a:spcBef>
              <a:buSzPct val="145000"/>
              <a:buChar char="•"/>
              <a:defRPr sz="32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t>Achieve &gt;90% accuracy using probe dataset.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